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46DC-0C43-4024-94F7-000349410485}" type="datetimeFigureOut">
              <a:rPr lang="en-US" smtClean="0"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85FD-316A-46F6-B94D-ABFD4B896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2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46DC-0C43-4024-94F7-000349410485}" type="datetimeFigureOut">
              <a:rPr lang="en-US" smtClean="0"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85FD-316A-46F6-B94D-ABFD4B896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415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46DC-0C43-4024-94F7-000349410485}" type="datetimeFigureOut">
              <a:rPr lang="en-US" smtClean="0"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85FD-316A-46F6-B94D-ABFD4B896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611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46DC-0C43-4024-94F7-000349410485}" type="datetimeFigureOut">
              <a:rPr lang="en-US" smtClean="0"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85FD-316A-46F6-B94D-ABFD4B896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4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46DC-0C43-4024-94F7-000349410485}" type="datetimeFigureOut">
              <a:rPr lang="en-US" smtClean="0"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85FD-316A-46F6-B94D-ABFD4B896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184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46DC-0C43-4024-94F7-000349410485}" type="datetimeFigureOut">
              <a:rPr lang="en-US" smtClean="0"/>
              <a:t>9/17/2023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85FD-316A-46F6-B94D-ABFD4B896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56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46DC-0C43-4024-94F7-000349410485}" type="datetimeFigureOut">
              <a:rPr lang="en-US" smtClean="0"/>
              <a:t>9/17/2023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85FD-316A-46F6-B94D-ABFD4B896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578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46DC-0C43-4024-94F7-000349410485}" type="datetimeFigureOut">
              <a:rPr lang="en-US" smtClean="0"/>
              <a:t>9/17/2023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85FD-316A-46F6-B94D-ABFD4B896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69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46DC-0C43-4024-94F7-000349410485}" type="datetimeFigureOut">
              <a:rPr lang="en-US" smtClean="0"/>
              <a:t>9/17/2023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85FD-316A-46F6-B94D-ABFD4B896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842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46DC-0C43-4024-94F7-000349410485}" type="datetimeFigureOut">
              <a:rPr lang="en-US" smtClean="0"/>
              <a:t>9/17/2023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85FD-316A-46F6-B94D-ABFD4B896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006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546DC-0C43-4024-94F7-000349410485}" type="datetimeFigureOut">
              <a:rPr lang="en-US" smtClean="0"/>
              <a:t>9/17/2023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785FD-316A-46F6-B94D-ABFD4B896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043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546DC-0C43-4024-94F7-000349410485}" type="datetimeFigureOut">
              <a:rPr lang="en-US" smtClean="0"/>
              <a:t>9/17/2023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A785FD-316A-46F6-B94D-ABFD4B8962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8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613" y="236110"/>
            <a:ext cx="7886700" cy="557587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</a:rPr>
              <a:t>SIPOC  </a:t>
            </a:r>
            <a:r>
              <a:rPr lang="en-US" sz="3200" b="1" i="1" dirty="0" smtClean="0">
                <a:solidFill>
                  <a:schemeClr val="accent1"/>
                </a:solidFill>
              </a:rPr>
              <a:t>Detailed understanding of a process</a:t>
            </a:r>
            <a:endParaRPr lang="en-US" sz="3200" b="1" i="1" dirty="0">
              <a:solidFill>
                <a:schemeClr val="accent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440" y="248407"/>
            <a:ext cx="537075" cy="54529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86591" y="2203871"/>
            <a:ext cx="7674790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1600" b="1" dirty="0" smtClean="0">
                <a:solidFill>
                  <a:srgbClr val="404040"/>
                </a:solidFill>
                <a:ea typeface="Trebuchet MS" panose="020B0603020202020204" pitchFamily="34" charset="0"/>
                <a:cs typeface="Calibri Light" panose="020F0302020204030204" pitchFamily="34" charset="0"/>
              </a:rPr>
              <a:t>Step by Step Instructions: </a:t>
            </a:r>
            <a:endParaRPr lang="en-US" sz="1400" dirty="0">
              <a:solidFill>
                <a:srgbClr val="404040"/>
              </a:solidFill>
              <a:ea typeface="Calibri" panose="020F0502020204030204" pitchFamily="34" charset="0"/>
              <a:cs typeface="Trebuchet MS" panose="020B0603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en-US" sz="1400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Identify your </a:t>
            </a:r>
            <a:r>
              <a:rPr lang="en-US" sz="1400" b="1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Process Steps </a:t>
            </a:r>
            <a:r>
              <a:rPr lang="en-US" sz="1400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by first listing the </a:t>
            </a:r>
            <a:r>
              <a:rPr lang="en-US" sz="1400" dirty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beginning and ending process steps (boundaries</a:t>
            </a:r>
            <a:r>
              <a:rPr lang="en-US" sz="1400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).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endParaRPr lang="en-US" sz="1200" dirty="0">
              <a:solidFill>
                <a:srgbClr val="40404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en-US" sz="1400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Next, summarize your process into </a:t>
            </a:r>
            <a:r>
              <a:rPr lang="en-US" sz="1400" dirty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four to six high-level steps between the start and end of the </a:t>
            </a:r>
            <a:r>
              <a:rPr lang="en-US" sz="1400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process.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endParaRPr lang="en-US" sz="1200" dirty="0">
              <a:solidFill>
                <a:srgbClr val="404040"/>
              </a:solidFill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en-GB" sz="1400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For each process step, list </a:t>
            </a:r>
            <a:r>
              <a:rPr lang="en-GB" sz="1400" dirty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key </a:t>
            </a:r>
            <a:r>
              <a:rPr lang="en-GB" sz="1400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outputs in the </a:t>
            </a:r>
            <a:r>
              <a:rPr lang="en-GB" sz="1400" b="1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Output(s) </a:t>
            </a:r>
            <a:r>
              <a:rPr lang="en-GB" sz="1400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column.  Outputs are the results of the process steps or activities or what this process step produces.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endParaRPr lang="en-US" sz="1400" dirty="0">
              <a:solidFill>
                <a:srgbClr val="404040"/>
              </a:solidFill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en-US" sz="1400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In the </a:t>
            </a:r>
            <a:r>
              <a:rPr lang="en-US" sz="1400" b="1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Customer(s) </a:t>
            </a:r>
            <a:r>
              <a:rPr lang="en-US" sz="1400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column, list </a:t>
            </a:r>
            <a:r>
              <a:rPr lang="en-US" sz="1400" dirty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the </a:t>
            </a:r>
            <a:r>
              <a:rPr lang="en-US" sz="1400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people or entities who receive and use the outputs or are directly impacted by the activity.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endParaRPr lang="en-US" sz="1400" dirty="0">
              <a:solidFill>
                <a:srgbClr val="404040"/>
              </a:solidFill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en-US" sz="1400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In the </a:t>
            </a:r>
            <a:r>
              <a:rPr lang="en-US" sz="1400" b="1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Inputs</a:t>
            </a:r>
            <a:r>
              <a:rPr lang="en-US" sz="1400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 column list the items used to generate the outputs, this could include materials, resources, and/or data required to carry out the process.  Think about w</a:t>
            </a:r>
            <a:r>
              <a:rPr lang="en-US" sz="1400" dirty="0" smtClean="0">
                <a:solidFill>
                  <a:srgbClr val="404040"/>
                </a:solidFill>
                <a:ea typeface="Times New Roman" panose="02020603050405020304" pitchFamily="18" charset="0"/>
                <a:cs typeface="Trebuchet MS" panose="020B0603020202020204" pitchFamily="34" charset="0"/>
              </a:rPr>
              <a:t>here </a:t>
            </a:r>
            <a:r>
              <a:rPr lang="en-US" sz="1400" dirty="0">
                <a:solidFill>
                  <a:srgbClr val="404040"/>
                </a:solidFill>
                <a:ea typeface="Times New Roman" panose="02020603050405020304" pitchFamily="18" charset="0"/>
                <a:cs typeface="Trebuchet MS" panose="020B0603020202020204" pitchFamily="34" charset="0"/>
              </a:rPr>
              <a:t>does the information or material that you are using come from</a:t>
            </a:r>
            <a:r>
              <a:rPr lang="en-US" sz="1400" dirty="0" smtClean="0">
                <a:solidFill>
                  <a:srgbClr val="404040"/>
                </a:solidFill>
                <a:ea typeface="Times New Roman" panose="02020603050405020304" pitchFamily="18" charset="0"/>
                <a:cs typeface="Trebuchet MS" panose="020B0603020202020204" pitchFamily="34" charset="0"/>
              </a:rPr>
              <a:t>?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endParaRPr lang="en-US" sz="1400" dirty="0">
              <a:solidFill>
                <a:srgbClr val="404040"/>
              </a:solidFill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en-US" sz="1400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In the </a:t>
            </a:r>
            <a:r>
              <a:rPr lang="en-US" sz="1400" b="1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Supplier(s) </a:t>
            </a:r>
            <a:r>
              <a:rPr lang="en-US" sz="1400" dirty="0" smtClean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column list the people or entities that provide the inputs to your process.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endParaRPr lang="en-US" sz="1400" dirty="0">
              <a:solidFill>
                <a:srgbClr val="404040"/>
              </a:solidFill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Times New Roman" panose="02020603050405020304" pitchFamily="18" charset="0"/>
              <a:buAutoNum type="arabicPeriod"/>
            </a:pPr>
            <a:r>
              <a:rPr lang="en-US" sz="1400" dirty="0">
                <a:solidFill>
                  <a:srgbClr val="404040"/>
                </a:solidFill>
                <a:ea typeface="Calibri" panose="020F0502020204030204" pitchFamily="34" charset="0"/>
                <a:cs typeface="Trebuchet MS" panose="020B0603020202020204" pitchFamily="34" charset="0"/>
              </a:rPr>
              <a:t>Identify critical must-haves for the inputs and outputs (you will have to verify this information later with data collection).</a:t>
            </a:r>
            <a:endParaRPr lang="en-US" sz="1400" dirty="0">
              <a:solidFill>
                <a:srgbClr val="404040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6591" y="911893"/>
            <a:ext cx="805392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</a:pPr>
            <a:r>
              <a:rPr lang="en-US" sz="1600" b="1" dirty="0">
                <a:solidFill>
                  <a:srgbClr val="404040"/>
                </a:solidFill>
                <a:ea typeface="Trebuchet MS" panose="020B0603020202020204" pitchFamily="34" charset="0"/>
                <a:cs typeface="Calibri Light" panose="020F0302020204030204" pitchFamily="34" charset="0"/>
              </a:rPr>
              <a:t>What is SIPOC? </a:t>
            </a:r>
            <a:endParaRPr lang="en-US" sz="1200" dirty="0">
              <a:solidFill>
                <a:srgbClr val="404040"/>
              </a:solidFill>
              <a:ea typeface="Trebuchet MS" panose="020B060302020202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en-US" sz="1400" dirty="0">
                <a:solidFill>
                  <a:srgbClr val="40404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A SIPOC provides a more detailed understanding of a process by identifying </a:t>
            </a:r>
            <a:r>
              <a:rPr lang="en-US" sz="1400" b="1" u="sng" dirty="0">
                <a:solidFill>
                  <a:srgbClr val="00000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S</a:t>
            </a:r>
            <a:r>
              <a:rPr lang="en-US" sz="1400" dirty="0">
                <a:solidFill>
                  <a:srgbClr val="40404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uppliers, </a:t>
            </a:r>
            <a:r>
              <a:rPr lang="en-US" sz="1400" b="1" u="sng" dirty="0">
                <a:solidFill>
                  <a:srgbClr val="00000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I</a:t>
            </a:r>
            <a:r>
              <a:rPr lang="en-US" sz="1400" dirty="0">
                <a:solidFill>
                  <a:srgbClr val="40404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nputs, </a:t>
            </a:r>
            <a:r>
              <a:rPr lang="en-US" sz="1400" b="1" u="sng" dirty="0">
                <a:solidFill>
                  <a:srgbClr val="00000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P</a:t>
            </a:r>
            <a:r>
              <a:rPr lang="en-US" sz="1400" dirty="0">
                <a:solidFill>
                  <a:srgbClr val="40404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rocess, </a:t>
            </a:r>
            <a:r>
              <a:rPr lang="en-US" sz="1400" b="1" u="sng" dirty="0">
                <a:solidFill>
                  <a:srgbClr val="00000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O</a:t>
            </a:r>
            <a:r>
              <a:rPr lang="en-US" sz="1400" dirty="0">
                <a:solidFill>
                  <a:srgbClr val="40404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utputs, and </a:t>
            </a:r>
            <a:r>
              <a:rPr lang="en-US" sz="1400" b="1" u="sng" dirty="0">
                <a:solidFill>
                  <a:srgbClr val="00000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C</a:t>
            </a:r>
            <a:r>
              <a:rPr lang="en-US" sz="1400" dirty="0">
                <a:solidFill>
                  <a:srgbClr val="404040"/>
                </a:solidFill>
                <a:ea typeface="Trebuchet MS" panose="020B0603020202020204" pitchFamily="34" charset="0"/>
                <a:cs typeface="Trebuchet MS" panose="020B0603020202020204" pitchFamily="34" charset="0"/>
              </a:rPr>
              <a:t>ustomers. It’s a tool summarizing the inputs and outputs of one or more processes in table form.</a:t>
            </a:r>
            <a:endParaRPr lang="en-US" sz="1200" dirty="0">
              <a:solidFill>
                <a:srgbClr val="404040"/>
              </a:solidFill>
              <a:effectLst/>
              <a:ea typeface="Trebuchet MS" panose="020B0603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728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587440"/>
              </p:ext>
            </p:extLst>
          </p:nvPr>
        </p:nvGraphicFramePr>
        <p:xfrm>
          <a:off x="450937" y="1140955"/>
          <a:ext cx="8242125" cy="5360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425">
                  <a:extLst>
                    <a:ext uri="{9D8B030D-6E8A-4147-A177-3AD203B41FA5}">
                      <a16:colId xmlns:a16="http://schemas.microsoft.com/office/drawing/2014/main" val="2809694108"/>
                    </a:ext>
                  </a:extLst>
                </a:gridCol>
                <a:gridCol w="1648425">
                  <a:extLst>
                    <a:ext uri="{9D8B030D-6E8A-4147-A177-3AD203B41FA5}">
                      <a16:colId xmlns:a16="http://schemas.microsoft.com/office/drawing/2014/main" val="4144781648"/>
                    </a:ext>
                  </a:extLst>
                </a:gridCol>
                <a:gridCol w="1648425">
                  <a:extLst>
                    <a:ext uri="{9D8B030D-6E8A-4147-A177-3AD203B41FA5}">
                      <a16:colId xmlns:a16="http://schemas.microsoft.com/office/drawing/2014/main" val="905498589"/>
                    </a:ext>
                  </a:extLst>
                </a:gridCol>
                <a:gridCol w="1648425">
                  <a:extLst>
                    <a:ext uri="{9D8B030D-6E8A-4147-A177-3AD203B41FA5}">
                      <a16:colId xmlns:a16="http://schemas.microsoft.com/office/drawing/2014/main" val="1965507299"/>
                    </a:ext>
                  </a:extLst>
                </a:gridCol>
                <a:gridCol w="1648425">
                  <a:extLst>
                    <a:ext uri="{9D8B030D-6E8A-4147-A177-3AD203B41FA5}">
                      <a16:colId xmlns:a16="http://schemas.microsoft.com/office/drawing/2014/main" val="2148551919"/>
                    </a:ext>
                  </a:extLst>
                </a:gridCol>
              </a:tblGrid>
              <a:tr h="46848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Suppliers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Inputs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Process Steps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Outputs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Customers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8087800"/>
                  </a:ext>
                </a:extLst>
              </a:tr>
              <a:tr h="97831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3888108"/>
                  </a:ext>
                </a:extLst>
              </a:tr>
              <a:tr h="97831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7974593"/>
                  </a:ext>
                </a:extLst>
              </a:tr>
              <a:tr h="97831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888101"/>
                  </a:ext>
                </a:extLst>
              </a:tr>
              <a:tr h="97831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9855144"/>
                  </a:ext>
                </a:extLst>
              </a:tr>
              <a:tr h="978313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783296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440" y="248407"/>
            <a:ext cx="537075" cy="5452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0937" y="248407"/>
            <a:ext cx="695194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SIPOC</a:t>
            </a:r>
          </a:p>
          <a:p>
            <a:r>
              <a:rPr lang="en-US" dirty="0" smtClean="0"/>
              <a:t>Project: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0936" y="6501008"/>
            <a:ext cx="4271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Date: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6325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3440" y="248407"/>
            <a:ext cx="537075" cy="54529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0937" y="248407"/>
            <a:ext cx="695194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SIPOC</a:t>
            </a:r>
          </a:p>
          <a:p>
            <a:r>
              <a:rPr lang="en-US" i="1" dirty="0" smtClean="0"/>
              <a:t>Example: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50936" y="6501008"/>
            <a:ext cx="4271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Date</a:t>
            </a:r>
            <a:r>
              <a:rPr lang="en-US" sz="1600" dirty="0" smtClean="0"/>
              <a:t>: 09/15/2023</a:t>
            </a:r>
            <a:endParaRPr lang="en-US" sz="1600" dirty="0"/>
          </a:p>
        </p:txBody>
      </p:sp>
      <p:pic>
        <p:nvPicPr>
          <p:cNvPr id="6" name="Picture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36" y="1140959"/>
            <a:ext cx="8285740" cy="46696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450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247</Words>
  <Application>Microsoft Office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Trebuchet MS</vt:lpstr>
      <vt:lpstr>Office Theme</vt:lpstr>
      <vt:lpstr>SIPOC  Detailed understanding of a process</vt:lpstr>
      <vt:lpstr>PowerPoint Presentation</vt:lpstr>
      <vt:lpstr>PowerPoint Presentation</vt:lpstr>
    </vt:vector>
  </TitlesOfParts>
  <Company>State of Missouri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Moyers, Rebecca</dc:creator>
  <cp:lastModifiedBy>Moyers, Rebecca</cp:lastModifiedBy>
  <cp:revision>6</cp:revision>
  <dcterms:created xsi:type="dcterms:W3CDTF">2022-10-20T18:16:54Z</dcterms:created>
  <dcterms:modified xsi:type="dcterms:W3CDTF">2023-09-17T15:13:27Z</dcterms:modified>
</cp:coreProperties>
</file>